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35" r:id="rId2"/>
    <p:sldId id="607" r:id="rId3"/>
    <p:sldId id="589" r:id="rId4"/>
    <p:sldId id="581" r:id="rId5"/>
    <p:sldId id="571" r:id="rId6"/>
    <p:sldId id="573" r:id="rId7"/>
    <p:sldId id="577" r:id="rId8"/>
    <p:sldId id="579" r:id="rId9"/>
    <p:sldId id="576" r:id="rId10"/>
    <p:sldId id="550" r:id="rId11"/>
    <p:sldId id="514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oble, Elizabeth" initials="NE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AFF"/>
    <a:srgbClr val="B6D9FF"/>
    <a:srgbClr val="A1C1E3"/>
    <a:srgbClr val="9EBCE3"/>
    <a:srgbClr val="92C1E3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0" autoAdjust="0"/>
    <p:restoredTop sz="81773" autoAdjust="0"/>
  </p:normalViewPr>
  <p:slideViewPr>
    <p:cSldViewPr>
      <p:cViewPr>
        <p:scale>
          <a:sx n="85" d="100"/>
          <a:sy n="85" d="100"/>
        </p:scale>
        <p:origin x="-1640" y="4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3208"/>
    </p:cViewPr>
  </p:sorterViewPr>
  <p:notesViewPr>
    <p:cSldViewPr snapToGrid="0" snapToObjects="1">
      <p:cViewPr varScale="1">
        <p:scale>
          <a:sx n="77" d="100"/>
          <a:sy n="77" d="100"/>
        </p:scale>
        <p:origin x="-2536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Physicians</c:v>
                </c:pt>
                <c:pt idx="1">
                  <c:v>Staff</c:v>
                </c:pt>
                <c:pt idx="2">
                  <c:v>Residents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</c:v>
                </c:pt>
                <c:pt idx="1">
                  <c:v>3.5</c:v>
                </c:pt>
                <c:pt idx="2">
                  <c:v>3.4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Year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Physicians</c:v>
                </c:pt>
                <c:pt idx="1">
                  <c:v>Staff</c:v>
                </c:pt>
                <c:pt idx="2">
                  <c:v>Residents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3.4</c:v>
                </c:pt>
                <c:pt idx="1">
                  <c:v>3.7</c:v>
                </c:pt>
                <c:pt idx="2">
                  <c:v>3.6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Year 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Physicians</c:v>
                </c:pt>
                <c:pt idx="1">
                  <c:v>Staff</c:v>
                </c:pt>
                <c:pt idx="2">
                  <c:v>Residents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3.6</c:v>
                </c:pt>
                <c:pt idx="1">
                  <c:v>3.8</c:v>
                </c:pt>
                <c:pt idx="2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1496728"/>
        <c:axId val="-2084089096"/>
      </c:barChart>
      <c:catAx>
        <c:axId val="1851496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84089096"/>
        <c:crosses val="autoZero"/>
        <c:auto val="1"/>
        <c:lblAlgn val="ctr"/>
        <c:lblOffset val="100"/>
        <c:noMultiLvlLbl val="0"/>
      </c:catAx>
      <c:valAx>
        <c:axId val="-2084089096"/>
        <c:scaling>
          <c:orientation val="minMax"/>
          <c:max val="5.0"/>
          <c:min val="1.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0"/>
        <c:majorTickMark val="out"/>
        <c:minorTickMark val="none"/>
        <c:tickLblPos val="nextTo"/>
        <c:crossAx val="1851496728"/>
        <c:crosses val="autoZero"/>
        <c:crossBetween val="between"/>
        <c:majorUnit val="0.5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Clinical Work Satisfaction
(1 item)</c:v>
                </c:pt>
                <c:pt idx="1">
                  <c:v>Perceived Quality of Handoffs
(3 items)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3.7</c:v>
                </c:pt>
                <c:pt idx="1">
                  <c:v>3.9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Year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Clinical Work Satisfaction
(1 item)</c:v>
                </c:pt>
                <c:pt idx="1">
                  <c:v>Perceived Quality of Handoffs
(3 items)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3.8</c:v>
                </c:pt>
                <c:pt idx="1">
                  <c:v>4.1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Year 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Clinical Work Satisfaction
(1 item)</c:v>
                </c:pt>
                <c:pt idx="1">
                  <c:v>Perceived Quality of Handoffs
(3 items)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3.8</c:v>
                </c:pt>
                <c:pt idx="1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1043960"/>
        <c:axId val="-2083595848"/>
      </c:barChart>
      <c:catAx>
        <c:axId val="1851043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83595848"/>
        <c:crosses val="autoZero"/>
        <c:auto val="1"/>
        <c:lblAlgn val="ctr"/>
        <c:lblOffset val="100"/>
        <c:noMultiLvlLbl val="0"/>
      </c:catAx>
      <c:valAx>
        <c:axId val="-2083595848"/>
        <c:scaling>
          <c:orientation val="minMax"/>
          <c:max val="5.0"/>
          <c:min val="1.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0"/>
        <c:majorTickMark val="out"/>
        <c:minorTickMark val="none"/>
        <c:tickLblPos val="nextTo"/>
        <c:crossAx val="1851043960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42061825605133"/>
          <c:y val="0.3195684542715"/>
          <c:w val="0.114728297851657"/>
          <c:h val="0.23739765437764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FEC55-8F8E-489B-814B-022AE8EB6E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B6022-2BC2-4C91-8D83-70447400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2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>
              <a:defRPr sz="1200"/>
            </a:lvl1pPr>
          </a:lstStyle>
          <a:p>
            <a:fld id="{8FB7A503-07BB-4304-BAEC-FD12BAD74A1D}" type="datetimeFigureOut">
              <a:rPr lang="en-US" smtClean="0"/>
              <a:pPr/>
              <a:t>3/9/16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9" tIns="46590" rIns="93179" bIns="465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9" tIns="46590" rIns="93179" bIns="4659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r">
              <a:defRPr sz="1200"/>
            </a:lvl1pPr>
          </a:lstStyle>
          <a:p>
            <a:fld id="{E0906B0C-B093-48CF-AEFB-AB7BAF0AAE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1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9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3FA73-5192-4CD5-9CF7-1E10601ED8F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1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551384-1336-4355-92F2-988A3C835ED8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3970938" y="0"/>
            <a:ext cx="3039462" cy="46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645" tIns="46323" rIns="92645" bIns="46323" anchor="ctr"/>
          <a:lstStyle/>
          <a:p>
            <a:endParaRPr lang="en-US"/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3970938" y="8833020"/>
            <a:ext cx="3039462" cy="46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245" tIns="0" rIns="19245" bIns="0" anchor="b"/>
          <a:lstStyle>
            <a:lvl1pPr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1225"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8425"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24038"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12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384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956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28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2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0" y="8833020"/>
            <a:ext cx="3037840" cy="46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645" tIns="46323" rIns="92645" bIns="46323" anchor="ctr"/>
          <a:lstStyle/>
          <a:p>
            <a:endParaRPr lang="en-US"/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0" y="0"/>
            <a:ext cx="3037840" cy="46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645" tIns="46323" rIns="92645" bIns="46323" anchor="ctr"/>
          <a:lstStyle/>
          <a:p>
            <a:endParaRPr lang="en-US"/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3970938" y="1"/>
            <a:ext cx="3039462" cy="46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645" tIns="46323" rIns="92645" bIns="46323" anchor="ctr"/>
          <a:lstStyle/>
          <a:p>
            <a:endParaRPr lang="en-US"/>
          </a:p>
        </p:txBody>
      </p:sp>
      <p:sp>
        <p:nvSpPr>
          <p:cNvPr id="141319" name="Rectangle 7"/>
          <p:cNvSpPr>
            <a:spLocks noChangeArrowheads="1"/>
          </p:cNvSpPr>
          <p:nvPr/>
        </p:nvSpPr>
        <p:spPr bwMode="auto">
          <a:xfrm>
            <a:off x="3970938" y="8831421"/>
            <a:ext cx="3039462" cy="46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245" tIns="0" rIns="19245" bIns="0" anchor="b"/>
          <a:lstStyle>
            <a:lvl1pPr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1225"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8425"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24038" defTabSz="9112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12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384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956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2838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altLang="en-US" sz="1000" i="1"/>
              <a:t>17</a:t>
            </a:r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0" y="8831421"/>
            <a:ext cx="3037840" cy="46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645" tIns="46323" rIns="92645" bIns="46323" anchor="ctr"/>
          <a:lstStyle/>
          <a:p>
            <a:endParaRPr lang="en-US"/>
          </a:p>
        </p:txBody>
      </p:sp>
      <p:sp>
        <p:nvSpPr>
          <p:cNvPr id="141321" name="Rectangle 9"/>
          <p:cNvSpPr>
            <a:spLocks noChangeArrowheads="1"/>
          </p:cNvSpPr>
          <p:nvPr/>
        </p:nvSpPr>
        <p:spPr bwMode="auto">
          <a:xfrm>
            <a:off x="0" y="1"/>
            <a:ext cx="3037840" cy="46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645" tIns="46323" rIns="92645" bIns="46323" anchor="ctr"/>
          <a:lstStyle/>
          <a:p>
            <a:endParaRPr lang="en-US"/>
          </a:p>
        </p:txBody>
      </p:sp>
      <p:sp>
        <p:nvSpPr>
          <p:cNvPr id="141322" name="Rectangle 10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0625" y="703263"/>
            <a:ext cx="4630738" cy="347345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132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912"/>
            <a:ext cx="5140960" cy="418322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17" tIns="46508" rIns="93017" bIns="46508"/>
          <a:lstStyle/>
          <a:p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42726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10106-B574-4921-8B93-B80AD06E45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11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06B0C-B093-48CF-AEFB-AB7BAF0AAE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00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4D9AF-6D48-AA48-A9BD-B3C91ADA5C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4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C42B5-260E-40F1-BF9B-E441E4040D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0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085" indent="-275418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671" indent="-220334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338" indent="-220334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008" indent="-220334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675" indent="-220334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343" indent="-220334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010" indent="-220334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679" indent="-220334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E3F2C95-411F-4B1A-96C0-F51FA6D9A850}" type="slidenum">
              <a:rPr lang="en-US" b="0" u="none">
                <a:solidFill>
                  <a:prstClr val="black"/>
                </a:solidFill>
                <a:latin typeface="Calibri" pitchFamily="34" charset="0"/>
              </a:rPr>
              <a:pPr eaLnBrk="1" hangingPunct="1"/>
              <a:t>11</a:t>
            </a:fld>
            <a:endParaRPr lang="en-US" b="0" u="none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96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6" name="Picture 5" descr="Wave2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7" name="Picture 6" descr="Wave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8" name="Picture 7" descr="Wave9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9" name="Picture 8" descr="Wave6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10" name="Picture 9" descr="Wave3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ln>
            <a:noFill/>
          </a:ln>
        </p:spPr>
        <p:txBody>
          <a:bodyPr/>
          <a:lstStyle>
            <a:lvl1pPr>
              <a:defRPr b="1" cap="none" spc="0" baseline="0">
                <a:ln>
                  <a:noFill/>
                </a:ln>
                <a:solidFill>
                  <a:schemeClr val="tx2"/>
                </a:solidFill>
                <a:effectLst/>
                <a:latin typeface="Franklin Gothic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5DEA-578D-4619-A27A-FC4030824EA7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FF205-7490-4238-B302-F30D051539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9" name="Picture 18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20" name="Picture 19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21" name="Picture 20" descr="Wave2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22" name="Picture 21" descr="Wave1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23" name="Picture 22" descr="Wave9.png"/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24" name="Picture 23" descr="Wave6.png"/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25" name="Picture 24" descr="Wave3.png"/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6" name="Picture 5" descr="Wave2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7" name="Picture 6" descr="Wave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8" name="Picture 7" descr="Wave9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9" name="Picture 8" descr="Wave6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10" name="Picture 9" descr="Wave3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3204B-9205-4B55-B4F1-8CA2349A15D1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6D2A9-E807-438F-A843-CFF7F3E073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4000"/>
          </a:blip>
          <a:stretch>
            <a:fillRect/>
          </a:stretch>
        </p:blipFill>
        <p:spPr>
          <a:xfrm>
            <a:off x="0" y="5531937"/>
            <a:ext cx="9144000" cy="1289463"/>
          </a:xfrm>
          <a:prstGeom prst="rect">
            <a:avLst/>
          </a:prstGeom>
        </p:spPr>
      </p:pic>
      <p:pic>
        <p:nvPicPr>
          <p:cNvPr id="17" name="Picture 16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>
            <a:off x="0" y="5874708"/>
            <a:ext cx="9143999" cy="995818"/>
          </a:xfrm>
          <a:prstGeom prst="rect">
            <a:avLst/>
          </a:prstGeom>
        </p:spPr>
      </p:pic>
      <p:pic>
        <p:nvPicPr>
          <p:cNvPr id="18" name="Picture 17" descr="Wave2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5000" contrast="52000"/>
          </a:blip>
          <a:stretch>
            <a:fillRect/>
          </a:stretch>
        </p:blipFill>
        <p:spPr>
          <a:xfrm>
            <a:off x="-12526" y="0"/>
            <a:ext cx="5373635" cy="643129"/>
          </a:xfrm>
          <a:prstGeom prst="rect">
            <a:avLst/>
          </a:prstGeom>
        </p:spPr>
      </p:pic>
      <p:pic>
        <p:nvPicPr>
          <p:cNvPr id="19" name="Picture 18" descr="Wave1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17000" contrast="42000"/>
          </a:blip>
          <a:stretch>
            <a:fillRect/>
          </a:stretch>
        </p:blipFill>
        <p:spPr>
          <a:xfrm>
            <a:off x="-12526" y="-25052"/>
            <a:ext cx="5373635" cy="563881"/>
          </a:xfrm>
          <a:prstGeom prst="rect">
            <a:avLst/>
          </a:prstGeom>
        </p:spPr>
      </p:pic>
      <p:pic>
        <p:nvPicPr>
          <p:cNvPr id="20" name="Picture 19" descr="Wave9.png"/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4000" contrast="66000"/>
          </a:blip>
          <a:stretch>
            <a:fillRect/>
          </a:stretch>
        </p:blipFill>
        <p:spPr>
          <a:xfrm rot="600425">
            <a:off x="6691969" y="5692099"/>
            <a:ext cx="2386258" cy="965919"/>
          </a:xfrm>
          <a:prstGeom prst="rect">
            <a:avLst/>
          </a:prstGeom>
        </p:spPr>
      </p:pic>
      <p:pic>
        <p:nvPicPr>
          <p:cNvPr id="21" name="Picture 20" descr="Wave6.png"/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59000"/>
          </a:blip>
          <a:stretch>
            <a:fillRect/>
          </a:stretch>
        </p:blipFill>
        <p:spPr>
          <a:xfrm>
            <a:off x="-12526" y="6316632"/>
            <a:ext cx="4476074" cy="404843"/>
          </a:xfrm>
          <a:prstGeom prst="rect">
            <a:avLst/>
          </a:prstGeom>
        </p:spPr>
      </p:pic>
      <p:pic>
        <p:nvPicPr>
          <p:cNvPr id="22" name="Picture 21" descr="Wave3.png"/>
          <p:cNvPicPr>
            <a:picLocks noChangeAspect="1"/>
          </p:cNvPicPr>
          <p:nvPr userDrawn="1"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646" y="6012299"/>
            <a:ext cx="8794354" cy="68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6" name="Picture 5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7" name="Picture 6" descr="Wave10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58" y="274638"/>
            <a:ext cx="7485841" cy="1143000"/>
          </a:xfrm>
        </p:spPr>
        <p:txBody>
          <a:bodyPr>
            <a:normAutofit/>
          </a:bodyPr>
          <a:lstStyle>
            <a:lvl1pPr algn="ctr">
              <a:defRPr sz="3400" b="1" cap="none" spc="0">
                <a:ln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959" y="1417638"/>
            <a:ext cx="7485840" cy="4708525"/>
          </a:xfrm>
        </p:spPr>
        <p:txBody>
          <a:bodyPr/>
          <a:lstStyle>
            <a:lvl1pPr>
              <a:buClr>
                <a:schemeClr val="accent6"/>
              </a:buClr>
              <a:buSzPct val="100000"/>
              <a:buFont typeface="Wingdings" charset="2"/>
              <a:buChar char="§"/>
              <a:defRPr sz="3000" b="1"/>
            </a:lvl1pPr>
            <a:lvl2pPr>
              <a:buSzPct val="100000"/>
              <a:buFont typeface="Arial"/>
              <a:buChar char="•"/>
              <a:defRPr b="1"/>
            </a:lvl2pPr>
            <a:lvl3pPr>
              <a:defRPr sz="2600"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8AEBA-AFDF-4EB3-9626-16EF41E5C37D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6DC96-860A-4E26-9B00-E2E33BBC87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13" name="Picture 12" descr="Wave8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14" name="Picture 13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15" name="Picture 14" descr="Wave10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4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8C1C2-5B08-43CC-BCB8-C990A0A396C7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6BAC1-D6F5-41A3-903D-926E890C4D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ve8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6" name="Picture 5" descr="Wave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7" name="Picture 6" descr="Wave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8" name="Picture 7" descr="Wave10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58" y="274638"/>
            <a:ext cx="7485841" cy="1143000"/>
          </a:xfrm>
        </p:spPr>
        <p:txBody>
          <a:bodyPr>
            <a:normAutofit/>
          </a:bodyPr>
          <a:lstStyle>
            <a:lvl1pPr algn="ctr">
              <a:defRPr sz="3600" b="1" cap="none" spc="0">
                <a:ln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959" y="1417638"/>
            <a:ext cx="3752041" cy="4708525"/>
          </a:xfrm>
        </p:spPr>
        <p:txBody>
          <a:bodyPr/>
          <a:lstStyle>
            <a:lvl1pPr>
              <a:buClr>
                <a:schemeClr val="accent6"/>
              </a:buClr>
              <a:buSzPct val="100000"/>
              <a:buFont typeface="Wingdings" charset="2"/>
              <a:buChar char="§"/>
              <a:defRPr sz="3000" b="1"/>
            </a:lvl1pPr>
            <a:lvl2pPr>
              <a:buFont typeface="Arial"/>
              <a:buChar char="•"/>
              <a:defRPr b="1"/>
            </a:lvl2pPr>
            <a:lvl3pPr>
              <a:defRPr sz="2600"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953000" y="1417638"/>
            <a:ext cx="3903662" cy="4708525"/>
          </a:xfrm>
        </p:spPr>
        <p:txBody>
          <a:bodyPr/>
          <a:lstStyle>
            <a:lvl1pPr>
              <a:defRPr sz="3000" b="1"/>
            </a:lvl1pPr>
            <a:lvl2pPr>
              <a:defRPr b="1"/>
            </a:lvl2pPr>
            <a:lvl3pPr>
              <a:defRPr sz="2600"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D2B5F-04BE-45DB-B819-66E7A686E1F4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7F98-75E4-4425-A39A-BC9CFC16A6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3000"/>
          </a:blip>
          <a:srcRect b="34754"/>
          <a:stretch>
            <a:fillRect/>
          </a:stretch>
        </p:blipFill>
        <p:spPr>
          <a:xfrm rot="5400000">
            <a:off x="-3037213" y="3037209"/>
            <a:ext cx="6858000" cy="783577"/>
          </a:xfrm>
          <a:prstGeom prst="rect">
            <a:avLst/>
          </a:prstGeom>
        </p:spPr>
      </p:pic>
      <p:pic>
        <p:nvPicPr>
          <p:cNvPr id="15" name="Picture 14" descr="Wave8.png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23000" contrast="72000"/>
          </a:blip>
          <a:stretch>
            <a:fillRect/>
          </a:stretch>
        </p:blipFill>
        <p:spPr>
          <a:xfrm rot="5400000">
            <a:off x="-2952482" y="2952484"/>
            <a:ext cx="6857999" cy="953038"/>
          </a:xfrm>
          <a:prstGeom prst="rect">
            <a:avLst/>
          </a:prstGeom>
        </p:spPr>
      </p:pic>
      <p:pic>
        <p:nvPicPr>
          <p:cNvPr id="16" name="Picture 15" descr="Wave8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6000" contrast="63000"/>
          </a:blip>
          <a:stretch>
            <a:fillRect/>
          </a:stretch>
        </p:blipFill>
        <p:spPr>
          <a:xfrm rot="5400000">
            <a:off x="-3060060" y="3060058"/>
            <a:ext cx="6858000" cy="737881"/>
          </a:xfrm>
          <a:prstGeom prst="rect">
            <a:avLst/>
          </a:prstGeom>
        </p:spPr>
      </p:pic>
      <p:pic>
        <p:nvPicPr>
          <p:cNvPr id="17" name="Picture 16" descr="Wave10.pn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86000"/>
          </a:blip>
          <a:stretch>
            <a:fillRect/>
          </a:stretch>
        </p:blipFill>
        <p:spPr>
          <a:xfrm rot="5400000">
            <a:off x="-3106838" y="3106839"/>
            <a:ext cx="6858001" cy="64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4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55C07-19B8-4E34-824A-7E0A0A003FE4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85E7E-3E9E-450F-B8F5-08CCA843F4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8C544-B85B-4CEC-9F7E-BA0C7F2D27E1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19E8D-F6A3-4E51-B614-0FB4D5642B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B0BFB-B86E-4053-9D9F-C04C183F58CF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9F5CD-FE75-4354-82C9-B80324652D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0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BBF30-F381-4A05-9405-B2B736369174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39CF9-CA00-4F06-B234-FE3F1D2DFD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1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A3D4C-C639-4870-9D03-044168004018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13A69-722A-4E0A-ADBA-D7519CCB2D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3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A8628-6402-48C2-9002-3CB698628611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06872-E751-4D51-A781-4F4AAADD5D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7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87CF9-16FA-4F35-AF1B-FFA3BA3D1B68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00076-8AE1-491C-98FB-77C9931057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3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7B060-FE28-4CFC-B20C-852C9E406CE2}" type="datetime1">
              <a:rPr lang="en-US" smtClean="0"/>
              <a:pPr>
                <a:defRPr/>
              </a:pPr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B4BCD-2FAB-448B-9EE7-F9FC2D0943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u="none">
                <a:solidFill>
                  <a:srgbClr val="898989"/>
                </a:solidFill>
                <a:latin typeface="Franklin Gothic Book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B93A90-C678-45DB-A5D0-217361DE8655}" type="datetime1">
              <a:rPr 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3/9/16</a:t>
            </a:fld>
            <a:endParaRPr lang="en-US"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 u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 u="none">
                <a:solidFill>
                  <a:srgbClr val="898989"/>
                </a:solidFill>
                <a:latin typeface="Franklin Gothic Book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C54B7F-1013-4B0F-AF0A-60F4FBC0563C}" type="slidenum">
              <a:rPr 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71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ＭＳ Ｐゴシック" pitchFamily="-112" charset="-128"/>
          <a:cs typeface="ＭＳ Ｐゴシック" pitchFamily="-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79646"/>
        </a:buClr>
        <a:buFont typeface="Wingdings" charset="2"/>
        <a:buChar char="§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image" Target="../media/image14.png"/><Relationship Id="rId8" Type="http://schemas.openxmlformats.org/officeDocument/2006/relationships/image" Target="../media/image15.gif"/><Relationship Id="rId9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1752600"/>
            <a:ext cx="8610600" cy="147002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000" dirty="0" smtClean="0"/>
              <a:t>The AIC journey </a:t>
            </a:r>
            <a:r>
              <a:rPr lang="en-US" sz="4000" dirty="0"/>
              <a:t>to engineering a more reliable and coordinated approach to health care delivery</a:t>
            </a:r>
            <a:br>
              <a:rPr lang="en-US" sz="4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200" dirty="0" smtClean="0"/>
              <a:t>Presentation to the MA Coalition</a:t>
            </a:r>
            <a:br>
              <a:rPr lang="en-US" sz="2200" dirty="0" smtClean="0"/>
            </a:br>
            <a:r>
              <a:rPr lang="en-US" sz="2200" dirty="0" smtClean="0"/>
              <a:t>April 11, 2016</a:t>
            </a:r>
            <a:endParaRPr lang="en-US" sz="2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9144000" cy="1371600"/>
          </a:xfrm>
        </p:spPr>
        <p:txBody>
          <a:bodyPr numCol="1"/>
          <a:lstStyle/>
          <a:p>
            <a:pPr>
              <a:spcBef>
                <a:spcPts val="0"/>
              </a:spcBef>
            </a:pPr>
            <a:endParaRPr lang="en-US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Sara J. Singer, PhD MBA, </a:t>
            </a: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</a:rPr>
              <a:t>Principal Investigator, Harvard Chan, HMS, MGH</a:t>
            </a: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</a:rPr>
              <a:t>Russell S. Phillips, MD, Co-PI, HMS Center for Primary Care, BIDMC</a:t>
            </a: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</a:rPr>
              <a:t>James C. Benneyan, PhD, Co-PI, Healthcare Systems Engineering Institute, Northeastern</a:t>
            </a:r>
          </a:p>
        </p:txBody>
      </p:sp>
      <p:pic>
        <p:nvPicPr>
          <p:cNvPr id="8" name="Picture 7" descr="C:\Users\BMAYLONE\Desktop\HarvardChan_Subbrand_cntr_Department of Health Policy and Management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8"/>
          <a:stretch/>
        </p:blipFill>
        <p:spPr bwMode="auto">
          <a:xfrm>
            <a:off x="37353" y="5562600"/>
            <a:ext cx="866775" cy="600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4" t="15218" r="5579" b="21737"/>
          <a:stretch/>
        </p:blipFill>
        <p:spPr bwMode="auto">
          <a:xfrm>
            <a:off x="762000" y="5257800"/>
            <a:ext cx="1266825" cy="232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715000"/>
            <a:ext cx="876300" cy="44958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5257800"/>
            <a:ext cx="1280160" cy="363855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5964" b="-6451"/>
          <a:stretch/>
        </p:blipFill>
        <p:spPr bwMode="auto">
          <a:xfrm>
            <a:off x="2971800" y="5791200"/>
            <a:ext cx="1371600" cy="325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7" b="19811"/>
          <a:stretch/>
        </p:blipFill>
        <p:spPr bwMode="auto">
          <a:xfrm>
            <a:off x="4038600" y="5257800"/>
            <a:ext cx="1595755" cy="355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http://www.icommunityhealth.org/wp/wp-content/uploads/2012/06/MahLogoGr_opt.jpe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638800"/>
            <a:ext cx="764540" cy="64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1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AIC provides </a:t>
            </a:r>
            <a:r>
              <a:rPr lang="en-US" sz="3600" dirty="0" smtClean="0"/>
              <a:t>foundation supporting EHRLL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6DC96-860A-4E26-9B00-E2E33BBC876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28268" y="3352801"/>
            <a:ext cx="2954215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CARES Initiative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328268" y="4953001"/>
            <a:ext cx="2954215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Academic Innovations Collaborative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81000" y="1295400"/>
            <a:ext cx="289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200" dirty="0" smtClean="0"/>
              <a:t>Program</a:t>
            </a:r>
            <a:endParaRPr lang="en-US" sz="2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429000" y="1295400"/>
            <a:ext cx="16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200" dirty="0" smtClean="0"/>
              <a:t>Purpose</a:t>
            </a:r>
            <a:endParaRPr lang="en-US" sz="2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029200" y="1295400"/>
            <a:ext cx="388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200" dirty="0" smtClean="0"/>
              <a:t>Objectives</a:t>
            </a:r>
            <a:endParaRPr lang="en-US" sz="2200" b="1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365867"/>
              </p:ext>
            </p:extLst>
          </p:nvPr>
        </p:nvGraphicFramePr>
        <p:xfrm>
          <a:off x="3429000" y="1752600"/>
          <a:ext cx="5486400" cy="458723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37731"/>
                <a:gridCol w="3848669"/>
              </a:tblGrid>
              <a:tr h="1518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Address harder nuts</a:t>
                      </a:r>
                      <a:endParaRPr lang="en-US" sz="1800" b="1" dirty="0" smtClean="0"/>
                    </a:p>
                  </a:txBody>
                  <a:tcPr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9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dirty="0" smtClean="0"/>
                        <a:t>Apply systems engineering approaches to IT enabled workflows</a:t>
                      </a:r>
                      <a:r>
                        <a:rPr lang="en-US" sz="1800" baseline="0" dirty="0" smtClean="0"/>
                        <a:t> at the intersection of primary/specialty care</a:t>
                      </a:r>
                      <a:r>
                        <a:rPr lang="en-US" sz="1800" dirty="0" smtClean="0"/>
                        <a:t> that require coordination across</a:t>
                      </a:r>
                      <a:r>
                        <a:rPr lang="en-US" sz="1800" baseline="0" dirty="0" smtClean="0"/>
                        <a:t> teams</a:t>
                      </a:r>
                      <a:endParaRPr lang="en-US" sz="1800" b="1" dirty="0" smtClean="0"/>
                    </a:p>
                  </a:txBody>
                  <a:tcPr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9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10800000" scaled="1"/>
                    </a:gradFill>
                  </a:tcPr>
                </a:tc>
              </a:tr>
              <a:tr h="16052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Apply tools to real problems</a:t>
                      </a:r>
                      <a:endParaRPr lang="en-US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More team-based care</a:t>
                      </a:r>
                    </a:p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Colorectal and breast cancer or developmental screening; patients at high risk of harm</a:t>
                      </a:r>
                    </a:p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Spread</a:t>
                      </a:r>
                      <a:endParaRPr lang="en-US" sz="1800" b="1" dirty="0"/>
                    </a:p>
                  </a:txBody>
                  <a:tcPr/>
                </a:tc>
              </a:tr>
              <a:tr h="116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Build foundation</a:t>
                      </a:r>
                      <a:endParaRPr lang="en-US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Transform to team-based care</a:t>
                      </a:r>
                    </a:p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Manage population health</a:t>
                      </a:r>
                    </a:p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Engage patients</a:t>
                      </a:r>
                    </a:p>
                    <a:p>
                      <a:pPr marL="227013" lvl="0" indent="-227013">
                        <a:buFont typeface="Arial"/>
                        <a:buChar char="•"/>
                      </a:pPr>
                      <a:r>
                        <a:rPr lang="en-US" sz="1800" dirty="0" smtClean="0"/>
                        <a:t>Involve</a:t>
                      </a:r>
                      <a:r>
                        <a:rPr lang="en-US" sz="1800" baseline="0" dirty="0" smtClean="0"/>
                        <a:t> residents</a:t>
                      </a:r>
                    </a:p>
                    <a:p>
                      <a:pPr marL="227013" lvl="0" indent="-227013">
                        <a:buFont typeface="Arial"/>
                        <a:buChar char="•"/>
                      </a:pPr>
                      <a:endParaRPr lang="en-US" sz="18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28268" y="1752601"/>
            <a:ext cx="2954215" cy="13716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95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EHRLL</a:t>
            </a:r>
            <a:endParaRPr lang="en-US" sz="2800" dirty="0"/>
          </a:p>
        </p:txBody>
      </p:sp>
      <p:sp>
        <p:nvSpPr>
          <p:cNvPr id="3" name="Up Arrow 2"/>
          <p:cNvSpPr/>
          <p:nvPr/>
        </p:nvSpPr>
        <p:spPr>
          <a:xfrm>
            <a:off x="1219200" y="4495800"/>
            <a:ext cx="1066800" cy="381000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>
            <a:off x="1219200" y="2895600"/>
            <a:ext cx="1066800" cy="381000"/>
          </a:xfrm>
          <a:prstGeom prst="upArrow">
            <a:avLst/>
          </a:prstGeom>
          <a:solidFill>
            <a:srgbClr val="B9CDE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1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04800" y="48161"/>
            <a:ext cx="5867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600" b="1" dirty="0" smtClean="0">
                <a:solidFill>
                  <a:schemeClr val="tx2"/>
                </a:solidFill>
                <a:latin typeface="Franklin Gothic Book (Headline)"/>
                <a:cs typeface="Franklin Gothic Book (Headline)"/>
              </a:rPr>
              <a:t>Change </a:t>
            </a:r>
            <a:r>
              <a:rPr lang="en-US" sz="3600" b="1" dirty="0" smtClean="0">
                <a:solidFill>
                  <a:schemeClr val="tx2"/>
                </a:solidFill>
                <a:latin typeface="Franklin Gothic Book (Headline)"/>
                <a:cs typeface="Franklin Gothic Book (Headline)"/>
              </a:rPr>
              <a:t>Concepts for </a:t>
            </a:r>
            <a:r>
              <a:rPr lang="en-US" sz="3600" b="1" dirty="0" smtClean="0">
                <a:solidFill>
                  <a:schemeClr val="tx2"/>
                </a:solidFill>
                <a:latin typeface="Franklin Gothic Book (Headline)"/>
                <a:cs typeface="Franklin Gothic Book (Headline)"/>
              </a:rPr>
              <a:t>AIC Practice </a:t>
            </a:r>
            <a:r>
              <a:rPr lang="en-US" sz="3600" b="1" dirty="0" smtClean="0">
                <a:solidFill>
                  <a:schemeClr val="tx2"/>
                </a:solidFill>
                <a:latin typeface="Franklin Gothic Book (Headline)"/>
                <a:cs typeface="Franklin Gothic Book (Headline)"/>
              </a:rPr>
              <a:t>Transformation</a:t>
            </a:r>
            <a:endParaRPr lang="en-US" sz="3600" b="1" dirty="0">
              <a:solidFill>
                <a:schemeClr val="tx2"/>
              </a:solidFill>
              <a:latin typeface="Franklin Gothic Book (Headline)"/>
              <a:cs typeface="Franklin Gothic Book (Headline)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65992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990600" y="6334125"/>
            <a:ext cx="815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rgbClr val="000000"/>
                </a:solidFill>
                <a:latin typeface="Calibri" pitchFamily="34" charset="0"/>
              </a:rPr>
              <a:t>Wagner EH, Coleman K, Reid RJ, Phillips K, Abrams MK, Sugarman JR. The Changes Involved in Patient-Centered Medical Home Transformation.  </a:t>
            </a:r>
            <a:r>
              <a:rPr lang="en-US" altLang="en-US" sz="1400" i="1" dirty="0">
                <a:solidFill>
                  <a:srgbClr val="000000"/>
                </a:solidFill>
                <a:latin typeface="Calibri" pitchFamily="34" charset="0"/>
              </a:rPr>
              <a:t>Primary Care: Clinics in Office Practice.</a:t>
            </a:r>
            <a:r>
              <a:rPr lang="en-US" altLang="en-US" sz="1400" dirty="0">
                <a:solidFill>
                  <a:srgbClr val="000000"/>
                </a:solidFill>
                <a:latin typeface="Calibri" pitchFamily="34" charset="0"/>
              </a:rPr>
              <a:t> 2012; 39:241-259.</a:t>
            </a:r>
            <a:endParaRPr lang="en-US" alt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4" name="Picture 13" descr="Description: http://ww1.prweb.com/prfiles/2010/12/24/8618112/Copyof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664970" cy="696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2933700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812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6DC96-860A-4E26-9B00-E2E33BBC876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8835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197276"/>
              </p:ext>
            </p:extLst>
          </p:nvPr>
        </p:nvGraphicFramePr>
        <p:xfrm>
          <a:off x="762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2A622-658F-4E84-8A41-0D9FF28CE901}" type="slidenum">
              <a:rPr lang="en-US" smtClean="0"/>
              <a:t>5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11430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Evidence of impact: </a:t>
            </a:r>
            <a:br>
              <a:rPr lang="en-US" sz="2000" b="1" dirty="0" smtClean="0"/>
            </a:br>
            <a:r>
              <a:rPr lang="en-US" sz="3600" b="1" dirty="0" smtClean="0"/>
              <a:t>Improved Team Dynamics for Physicians, Staff, and Residents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514600"/>
            <a:ext cx="12192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6% </a:t>
            </a:r>
            <a:r>
              <a:rPr lang="en-US" sz="2000" dirty="0" smtClean="0"/>
              <a:t>Δ***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2133600"/>
            <a:ext cx="9144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6% </a:t>
            </a:r>
            <a:r>
              <a:rPr lang="en-US" sz="2000" dirty="0" smtClean="0"/>
              <a:t>Δ*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5800" y="2133600"/>
            <a:ext cx="9144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3% </a:t>
            </a:r>
            <a:r>
              <a:rPr lang="en-US" sz="2000" dirty="0" smtClean="0"/>
              <a:t>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2133600"/>
            <a:ext cx="9144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3% </a:t>
            </a:r>
            <a:r>
              <a:rPr lang="en-US" sz="2000" dirty="0" smtClean="0"/>
              <a:t>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9353" y="4724400"/>
            <a:ext cx="198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 dirty="0" smtClean="0"/>
              <a:t>*	p &lt; 0.05</a:t>
            </a:r>
          </a:p>
          <a:p>
            <a:pPr lvl="1"/>
            <a:r>
              <a:rPr lang="en-US" sz="1400" dirty="0" smtClean="0"/>
              <a:t>** 	p &lt; 0.01</a:t>
            </a:r>
          </a:p>
          <a:p>
            <a:pPr lvl="1"/>
            <a:r>
              <a:rPr lang="en-US" sz="1400" dirty="0" smtClean="0"/>
              <a:t>*** 	p &lt; 0.001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81400" y="2438400"/>
            <a:ext cx="12192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6% </a:t>
            </a:r>
            <a:r>
              <a:rPr lang="en-US" sz="2000" dirty="0" smtClean="0"/>
              <a:t>Δ***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0" y="2438400"/>
            <a:ext cx="12192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6% </a:t>
            </a:r>
            <a:r>
              <a:rPr lang="en-US" sz="2000" dirty="0" smtClean="0"/>
              <a:t>Δ***</a:t>
            </a:r>
          </a:p>
        </p:txBody>
      </p:sp>
    </p:spTree>
    <p:extLst>
      <p:ext uri="{BB962C8B-B14F-4D97-AF65-F5344CB8AC3E}">
        <p14:creationId xmlns:p14="http://schemas.microsoft.com/office/powerpoint/2010/main" val="223081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914028"/>
              </p:ext>
            </p:extLst>
          </p:nvPr>
        </p:nvGraphicFramePr>
        <p:xfrm>
          <a:off x="697316" y="1981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2A622-658F-4E84-8A41-0D9FF28CE901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Improved Clinical Work Satisfaction and Perceived Quality of Primary Care Handoffs, All Staff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905000" y="2514600"/>
            <a:ext cx="10668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3</a:t>
            </a:r>
            <a:r>
              <a:rPr lang="en-US" sz="2000" baseline="0" dirty="0" smtClean="0"/>
              <a:t>% </a:t>
            </a:r>
            <a:r>
              <a:rPr lang="en-US" sz="2000" dirty="0" smtClean="0"/>
              <a:t>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07116" y="2133600"/>
            <a:ext cx="9144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aseline="0" dirty="0" smtClean="0"/>
              <a:t>0% </a:t>
            </a:r>
            <a:r>
              <a:rPr lang="en-US" sz="2000" dirty="0" smtClean="0"/>
              <a:t>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83716" y="1905000"/>
            <a:ext cx="9144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2</a:t>
            </a:r>
            <a:r>
              <a:rPr lang="en-US" sz="2000" baseline="0" dirty="0" smtClean="0"/>
              <a:t>% </a:t>
            </a:r>
            <a:r>
              <a:rPr lang="en-US" sz="2000" dirty="0" smtClean="0"/>
              <a:t>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81600" y="2209800"/>
            <a:ext cx="12192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5</a:t>
            </a:r>
            <a:r>
              <a:rPr lang="en-US" sz="2000" baseline="0" dirty="0" smtClean="0"/>
              <a:t>% </a:t>
            </a:r>
            <a:r>
              <a:rPr lang="en-US" sz="2000" dirty="0" smtClean="0"/>
              <a:t>Δ***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4317" y="4876800"/>
            <a:ext cx="19811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 dirty="0" smtClean="0"/>
              <a:t>*	p &lt; 0.05</a:t>
            </a:r>
          </a:p>
          <a:p>
            <a:pPr lvl="1"/>
            <a:r>
              <a:rPr lang="en-US" sz="1400" dirty="0" smtClean="0"/>
              <a:t>** 	p &lt; 0.01</a:t>
            </a:r>
          </a:p>
          <a:p>
            <a:pPr lvl="1"/>
            <a:r>
              <a:rPr lang="en-US" sz="1400" dirty="0" smtClean="0"/>
              <a:t>*** 	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40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rmAutofit/>
          </a:bodyPr>
          <a:lstStyle/>
          <a:p>
            <a:r>
              <a:rPr lang="en-US" sz="3800" dirty="0" smtClean="0">
                <a:solidFill>
                  <a:srgbClr val="1F497D"/>
                </a:solidFill>
              </a:rPr>
              <a:t>Teaming explains medical </a:t>
            </a:r>
            <a:r>
              <a:rPr lang="en-US" sz="3800" dirty="0">
                <a:solidFill>
                  <a:srgbClr val="1F497D"/>
                </a:solidFill>
              </a:rPr>
              <a:t>assistants’ </a:t>
            </a:r>
            <a:r>
              <a:rPr lang="en-US" sz="3800" dirty="0" smtClean="0">
                <a:solidFill>
                  <a:srgbClr val="1F497D"/>
                </a:solidFill>
              </a:rPr>
              <a:t>greater satisfaction despite more work</a:t>
            </a:r>
            <a:endParaRPr lang="en-US" sz="3800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2A622-658F-4E84-8A41-0D9FF28CE901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057400"/>
            <a:ext cx="2200002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Intervention</a:t>
            </a:r>
          </a:p>
          <a:p>
            <a:pPr algn="ctr"/>
            <a:endParaRPr lang="en-US" sz="2400" dirty="0" smtClean="0"/>
          </a:p>
          <a:p>
            <a:pPr marL="174625" indent="-174625">
              <a:buFont typeface="Arial"/>
              <a:buChar char="•"/>
            </a:pPr>
            <a:r>
              <a:rPr lang="en-US" sz="2400" dirty="0" smtClean="0"/>
              <a:t>Team</a:t>
            </a:r>
            <a:r>
              <a:rPr lang="en-US" sz="2400" dirty="0"/>
              <a:t>-based </a:t>
            </a:r>
            <a:r>
              <a:rPr lang="en-US" sz="2400" dirty="0" smtClean="0"/>
              <a:t>care</a:t>
            </a:r>
          </a:p>
          <a:p>
            <a:pPr marL="174625" indent="-174625">
              <a:buFont typeface="Arial"/>
              <a:buChar char="•"/>
            </a:pPr>
            <a:endParaRPr lang="en-US" sz="2400" dirty="0"/>
          </a:p>
          <a:p>
            <a:pPr marL="174625" indent="-174625">
              <a:buFont typeface="Arial"/>
              <a:buChar char="•"/>
            </a:pPr>
            <a:r>
              <a:rPr lang="en-US" sz="2400" dirty="0"/>
              <a:t>Population </a:t>
            </a:r>
            <a:r>
              <a:rPr lang="en-US" sz="2400" dirty="0" smtClean="0"/>
              <a:t>management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276600" y="2057400"/>
            <a:ext cx="2980537" cy="38472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</a:rPr>
              <a:t>Mechanisms</a:t>
            </a:r>
            <a:endParaRPr lang="en-US" sz="2000" b="1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Greater </a:t>
            </a:r>
            <a:r>
              <a:rPr lang="en-US" sz="2000" dirty="0">
                <a:solidFill>
                  <a:srgbClr val="1F497D"/>
                </a:solidFill>
              </a:rPr>
              <a:t>sense of organization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1F497D"/>
                </a:solidFill>
              </a:rPr>
              <a:t>Easier communication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Stronger relationships with patients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Stronger </a:t>
            </a:r>
            <a:r>
              <a:rPr lang="en-US" sz="2000" dirty="0">
                <a:solidFill>
                  <a:srgbClr val="1F497D"/>
                </a:solidFill>
              </a:rPr>
              <a:t>relationships with doctors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1F497D"/>
                </a:solidFill>
              </a:rPr>
              <a:t>Greater sense of efficacy &amp; ownership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1F497D"/>
                </a:solidFill>
              </a:rPr>
              <a:t>More learning </a:t>
            </a:r>
            <a:r>
              <a:rPr lang="en-US" sz="2000" dirty="0" smtClean="0">
                <a:solidFill>
                  <a:srgbClr val="1F497D"/>
                </a:solidFill>
              </a:rPr>
              <a:t>opportunities</a:t>
            </a:r>
            <a:endParaRPr lang="en-US" sz="2000" dirty="0">
              <a:solidFill>
                <a:srgbClr val="1F497D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95600" y="3810000"/>
            <a:ext cx="3213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324600" y="3859751"/>
            <a:ext cx="28466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51373" y="2022901"/>
            <a:ext cx="2212970" cy="38472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Results</a:t>
            </a:r>
          </a:p>
          <a:p>
            <a:endParaRPr lang="en-US" sz="2400" dirty="0" smtClean="0"/>
          </a:p>
          <a:p>
            <a:pPr marL="169863" indent="-169863">
              <a:buFont typeface="Arial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ncreased job satisfaction</a:t>
            </a:r>
          </a:p>
          <a:p>
            <a:endParaRPr lang="en-US" sz="2400" b="1" dirty="0"/>
          </a:p>
          <a:p>
            <a:pPr marL="169863" indent="-169863">
              <a:buFont typeface="Arial"/>
              <a:buChar char="•"/>
            </a:pPr>
            <a:r>
              <a:rPr lang="en-US" sz="2400" dirty="0" smtClean="0"/>
              <a:t>More positive perceptions of teamwork</a:t>
            </a:r>
          </a:p>
          <a:p>
            <a:endParaRPr lang="en-US" sz="2400" dirty="0" smtClean="0"/>
          </a:p>
          <a:p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1" y="6115645"/>
            <a:ext cx="761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--Gerstein</a:t>
            </a:r>
            <a:r>
              <a:rPr lang="en-US" dirty="0"/>
              <a:t>, </a:t>
            </a:r>
            <a:r>
              <a:rPr lang="en-US" dirty="0" err="1"/>
              <a:t>Chien</a:t>
            </a:r>
            <a:r>
              <a:rPr lang="en-US" dirty="0"/>
              <a:t>, Peters, Rosenthal, </a:t>
            </a:r>
            <a:r>
              <a:rPr lang="en-US" dirty="0" smtClean="0"/>
              <a:t>Singer. </a:t>
            </a:r>
            <a:r>
              <a:rPr lang="en-US" dirty="0"/>
              <a:t>“The Medical Assistant Experience in Team-Based Primary Care: A Qualitative study,” forthcoming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21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268"/>
            <a:ext cx="8229600" cy="123137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Teaming supported residents in overcoming complexity 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485840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Operational complexity</a:t>
            </a:r>
          </a:p>
          <a:p>
            <a:endParaRPr lang="en-US" dirty="0" smtClean="0"/>
          </a:p>
          <a:p>
            <a:r>
              <a:rPr lang="en-US" dirty="0" smtClean="0"/>
              <a:t>Clinical complexity</a:t>
            </a:r>
          </a:p>
          <a:p>
            <a:endParaRPr lang="en-US" dirty="0" smtClean="0"/>
          </a:p>
          <a:p>
            <a:r>
              <a:rPr lang="en-US" dirty="0" smtClean="0"/>
              <a:t>(Empowered) patient complexity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53067" y="5867400"/>
            <a:ext cx="7890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</a:t>
            </a:r>
            <a:r>
              <a:rPr lang="en-US" dirty="0" err="1" smtClean="0"/>
              <a:t>Veazey</a:t>
            </a:r>
            <a:r>
              <a:rPr lang="en-US" dirty="0" smtClean="0"/>
              <a:t> Brooks, Peters, Rosenthal, </a:t>
            </a:r>
            <a:r>
              <a:rPr lang="en-US" dirty="0" err="1" smtClean="0"/>
              <a:t>Chien</a:t>
            </a:r>
            <a:r>
              <a:rPr lang="en-US" dirty="0" smtClean="0"/>
              <a:t>, Singer. “</a:t>
            </a:r>
            <a:r>
              <a:rPr lang="en-US" dirty="0"/>
              <a:t>Recognizing the Complexity in Primary Care Medicine: Residents' Experiences at Continuity </a:t>
            </a:r>
            <a:r>
              <a:rPr lang="en-US" dirty="0" smtClean="0"/>
              <a:t>Clinic,” forthcoming.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6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265238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rgbClr val="1F497D"/>
                </a:solidFill>
              </a:rPr>
              <a:t>Team-based transformation related to </a:t>
            </a:r>
            <a:r>
              <a:rPr lang="en-US" dirty="0">
                <a:solidFill>
                  <a:srgbClr val="1F497D"/>
                </a:solidFill>
              </a:rPr>
              <a:t>a</a:t>
            </a:r>
            <a:r>
              <a:rPr lang="en-US" dirty="0" smtClean="0">
                <a:solidFill>
                  <a:srgbClr val="1F497D"/>
                </a:solidFill>
              </a:rPr>
              <a:t>cross the board </a:t>
            </a:r>
            <a:r>
              <a:rPr lang="en-US" dirty="0">
                <a:solidFill>
                  <a:srgbClr val="1F497D"/>
                </a:solidFill>
              </a:rPr>
              <a:t>i</a:t>
            </a:r>
            <a:r>
              <a:rPr lang="en-US" dirty="0" smtClean="0">
                <a:solidFill>
                  <a:srgbClr val="1F497D"/>
                </a:solidFill>
              </a:rPr>
              <a:t>mprovement in patient experience</a:t>
            </a:r>
            <a:endParaRPr lang="en-US" dirty="0">
              <a:solidFill>
                <a:srgbClr val="1F497D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3330010"/>
              </p:ext>
            </p:extLst>
          </p:nvPr>
        </p:nvGraphicFramePr>
        <p:xfrm>
          <a:off x="914400" y="1676400"/>
          <a:ext cx="7924800" cy="434340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792802"/>
                <a:gridCol w="2065999"/>
                <a:gridCol w="2065999"/>
              </a:tblGrid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Category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2013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Communication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94.1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95.1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Integration of Care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86.7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88.1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Knowledge of Patient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88.6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90.3^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Organizational Access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79.0^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80.2</a:t>
                      </a:r>
                      <a:r>
                        <a:rPr lang="en-US" sz="2800" u="none" strike="noStrike" baseline="30000" dirty="0" smtClean="0">
                          <a:effectLst/>
                        </a:rPr>
                        <a:t>^*</a:t>
                      </a:r>
                      <a:endParaRPr lang="en-US" sz="2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Office Staff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86.5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88.5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  <a:tr h="6204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Would Recommend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90.0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91.4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7620" marB="0" anchor="ctr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05600" y="6019800"/>
            <a:ext cx="2133600" cy="365125"/>
          </a:xfrm>
        </p:spPr>
        <p:txBody>
          <a:bodyPr/>
          <a:lstStyle/>
          <a:p>
            <a:fld id="{52D2A622-658F-4E84-8A41-0D9FF28CE90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40863" y="6096000"/>
            <a:ext cx="8285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^Significantly different from controls.</a:t>
            </a:r>
          </a:p>
          <a:p>
            <a:r>
              <a:rPr lang="en-US" dirty="0" smtClean="0"/>
              <a:t>*Difference in difference between intervention and controls over time is significant.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3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638800" y="3276600"/>
            <a:ext cx="4419600" cy="3886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EHRLL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639"/>
            <a:ext cx="7848599" cy="3230562"/>
          </a:xfrm>
        </p:spPr>
        <p:txBody>
          <a:bodyPr/>
          <a:lstStyle/>
          <a:p>
            <a:r>
              <a:rPr lang="en-US" dirty="0"/>
              <a:t>Integration of </a:t>
            </a:r>
            <a:r>
              <a:rPr lang="en-US" dirty="0" smtClean="0"/>
              <a:t>systems engineering (SE) </a:t>
            </a:r>
            <a:r>
              <a:rPr lang="en-US" dirty="0"/>
              <a:t>and </a:t>
            </a:r>
            <a:r>
              <a:rPr lang="en-US" dirty="0" smtClean="0"/>
              <a:t>operations </a:t>
            </a:r>
            <a:r>
              <a:rPr lang="en-US" dirty="0"/>
              <a:t>m</a:t>
            </a:r>
            <a:r>
              <a:rPr lang="en-US" dirty="0" smtClean="0"/>
              <a:t>anagement </a:t>
            </a:r>
            <a:r>
              <a:rPr lang="en-US" dirty="0"/>
              <a:t>t</a:t>
            </a:r>
            <a:r>
              <a:rPr lang="en-US" dirty="0" smtClean="0"/>
              <a:t>heory </a:t>
            </a:r>
            <a:r>
              <a:rPr lang="en-US" dirty="0"/>
              <a:t>and </a:t>
            </a:r>
            <a:r>
              <a:rPr lang="en-US" dirty="0" smtClean="0"/>
              <a:t>methodologies </a:t>
            </a:r>
          </a:p>
          <a:p>
            <a:r>
              <a:rPr lang="en-US" dirty="0">
                <a:solidFill>
                  <a:srgbClr val="000000"/>
                </a:solidFill>
              </a:rPr>
              <a:t>Rigorous </a:t>
            </a:r>
            <a:r>
              <a:rPr lang="en-US" dirty="0" smtClean="0">
                <a:solidFill>
                  <a:srgbClr val="000000"/>
                </a:solidFill>
              </a:rPr>
              <a:t>learning </a:t>
            </a:r>
            <a:r>
              <a:rPr lang="en-US" dirty="0">
                <a:solidFill>
                  <a:srgbClr val="000000"/>
                </a:solidFill>
              </a:rPr>
              <a:t>p</a:t>
            </a:r>
            <a:r>
              <a:rPr lang="en-US" dirty="0" smtClean="0">
                <a:solidFill>
                  <a:srgbClr val="000000"/>
                </a:solidFill>
              </a:rPr>
              <a:t>rogram guided </a:t>
            </a:r>
            <a:r>
              <a:rPr lang="en-US" dirty="0">
                <a:solidFill>
                  <a:srgbClr val="000000"/>
                </a:solidFill>
              </a:rPr>
              <a:t>by </a:t>
            </a:r>
            <a:r>
              <a:rPr lang="en-US" dirty="0" smtClean="0">
                <a:solidFill>
                  <a:srgbClr val="000000"/>
                </a:solidFill>
              </a:rPr>
              <a:t>innovative </a:t>
            </a:r>
            <a:r>
              <a:rPr lang="en-US" dirty="0">
                <a:solidFill>
                  <a:srgbClr val="000000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heory of learning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Embedded SE teams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6DC96-860A-4E26-9B00-E2E33BBC876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38200" y="4419600"/>
            <a:ext cx="495300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00000"/>
              <a:buFont typeface="Wingdings" charset="2"/>
              <a:buChar char="§"/>
              <a:defRPr sz="3000" b="1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 b="1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Interdisciplinary ecosystem to foster </a:t>
            </a:r>
            <a:r>
              <a:rPr lang="en-US" dirty="0"/>
              <a:t>clinician-patient-engineer research partnerships </a:t>
            </a:r>
            <a:endParaRPr lang="en-US" dirty="0" smtClean="0">
              <a:solidFill>
                <a:srgbClr val="00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282678"/>
              </p:ext>
            </p:extLst>
          </p:nvPr>
        </p:nvGraphicFramePr>
        <p:xfrm>
          <a:off x="6019800" y="3886200"/>
          <a:ext cx="2209800" cy="28276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6673"/>
                <a:gridCol w="1103127"/>
              </a:tblGrid>
              <a:tr h="35250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Research project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9035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sz="1400" b="1" dirty="0" smtClean="0"/>
                        <a:t>Engine Core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SE Triad</a:t>
                      </a:r>
                      <a:endParaRPr lang="en-US" sz="1400" dirty="0" smtClean="0"/>
                    </a:p>
                    <a:p>
                      <a:pPr algn="ctr">
                        <a:spcBef>
                          <a:spcPts val="900"/>
                        </a:spcBef>
                      </a:pPr>
                      <a:r>
                        <a:rPr lang="en-US" sz="1400" dirty="0" smtClean="0"/>
                        <a:t>Postdoc</a:t>
                      </a:r>
                      <a:r>
                        <a:rPr lang="en-US" sz="1400" baseline="0" dirty="0" smtClean="0"/>
                        <a:t> staff</a:t>
                      </a:r>
                    </a:p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400" baseline="0" dirty="0" smtClean="0"/>
                        <a:t>Graduate student</a:t>
                      </a:r>
                    </a:p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400" baseline="0" dirty="0" smtClean="0"/>
                        <a:t>Undergrad student</a:t>
                      </a:r>
                      <a:endParaRPr lang="en-US" sz="1400" dirty="0"/>
                    </a:p>
                  </a:txBody>
                  <a:tcPr marL="0" marR="0" marT="914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400" b="1" dirty="0" smtClean="0"/>
                        <a:t>Healthcare</a:t>
                      </a:r>
                      <a:r>
                        <a:rPr lang="en-US" sz="1400" b="1" baseline="0" dirty="0" smtClean="0"/>
                        <a:t> System</a:t>
                      </a:r>
                      <a:endParaRPr lang="en-US" sz="1400" b="1" dirty="0" smtClean="0"/>
                    </a:p>
                    <a:p>
                      <a:pPr algn="ctr">
                        <a:spcBef>
                          <a:spcPts val="900"/>
                        </a:spcBef>
                      </a:pPr>
                      <a:r>
                        <a:rPr lang="en-US" sz="1400" dirty="0" smtClean="0"/>
                        <a:t>Principal investigator</a:t>
                      </a:r>
                      <a:endParaRPr lang="en-US" sz="1400" baseline="0" dirty="0" smtClean="0"/>
                    </a:p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400" baseline="0" dirty="0" smtClean="0"/>
                        <a:t>R&amp;D Team</a:t>
                      </a:r>
                    </a:p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400" baseline="0" dirty="0" smtClean="0"/>
                        <a:t>Project management</a:t>
                      </a:r>
                      <a:endParaRPr lang="en-US" sz="1400" dirty="0"/>
                    </a:p>
                  </a:txBody>
                  <a:tcPr marL="0" marR="0" marT="9144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645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Patients and family members</a:t>
                      </a:r>
                      <a:endParaRPr lang="en-US" sz="14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467600" y="3429000"/>
            <a:ext cx="82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EHRLL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28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792923"/>
            <a:ext cx="7772400" cy="2000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1F497E"/>
                </a:solidFill>
                <a:latin typeface="Franklin Gothic Medium" pitchFamily="34" charset="0"/>
                <a:ea typeface="ＭＳ Ｐゴシック" pitchFamily="34" charset="-128"/>
              </a:rPr>
              <a:t>Thank you</a:t>
            </a:r>
            <a:endParaRPr lang="en-US" dirty="0">
              <a:solidFill>
                <a:srgbClr val="1F497E"/>
              </a:solidFill>
            </a:endParaRPr>
          </a:p>
        </p:txBody>
      </p:sp>
      <p:sp>
        <p:nvSpPr>
          <p:cNvPr id="117763" name="TextBox 4"/>
          <p:cNvSpPr txBox="1">
            <a:spLocks noChangeArrowheads="1"/>
          </p:cNvSpPr>
          <p:nvPr/>
        </p:nvSpPr>
        <p:spPr bwMode="auto">
          <a:xfrm>
            <a:off x="871538" y="61913"/>
            <a:ext cx="185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b="0" u="none" smtClean="0">
              <a:solidFill>
                <a:prstClr val="black"/>
              </a:solidFill>
              <a:latin typeface="Franklin Gothic Boo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6641780"/>
            <a:ext cx="7227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© 2011 I-PASS Study Group/Children’s Hospital </a:t>
            </a:r>
            <a:r>
              <a:rPr lang="en-US" sz="900" dirty="0" smtClean="0">
                <a:solidFill>
                  <a:prstClr val="white">
                    <a:lumMod val="50000"/>
                  </a:prstClr>
                </a:solidFill>
              </a:rPr>
              <a:t>Boston    </a:t>
            </a:r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All Rights Reserved. For Permissions contact ipass.study@childrens.harvard.edu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Engineering High Reliability Learning Lab</a:t>
            </a:r>
          </a:p>
          <a:p>
            <a:endParaRPr lang="en-US" dirty="0" smtClean="0"/>
          </a:p>
          <a:p>
            <a:r>
              <a:rPr lang="en-US" sz="1800" dirty="0" err="1" smtClean="0"/>
              <a:t>ssinger@hsph.harvard.edu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313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TS03000499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6428</TotalTime>
  <Words>563</Words>
  <Application>Microsoft Macintosh PowerPoint</Application>
  <PresentationFormat>On-screen Show (4:3)</PresentationFormat>
  <Paragraphs>131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1_TS030004990</vt:lpstr>
      <vt:lpstr>The AIC journey to engineering a more reliable and coordinated approach to health care delivery  Presentation to the MA Coalition April 11, 2016</vt:lpstr>
      <vt:lpstr>AIC provides foundation supporting EHRLL</vt:lpstr>
      <vt:lpstr>PowerPoint Presentation</vt:lpstr>
      <vt:lpstr>PowerPoint Presentation</vt:lpstr>
      <vt:lpstr>Evidence of impact:  Improved Team Dynamics for Physicians, Staff, and Residents</vt:lpstr>
      <vt:lpstr>Improved Clinical Work Satisfaction and Perceived Quality of Primary Care Handoffs, All Staff</vt:lpstr>
      <vt:lpstr>Teaming explains medical assistants’ greater satisfaction despite more work</vt:lpstr>
      <vt:lpstr>Teaming supported residents in overcoming complexity </vt:lpstr>
      <vt:lpstr>Team-based transformation related to across the board improvement in patient experience</vt:lpstr>
      <vt:lpstr>EHRLL innovation</vt:lpstr>
      <vt:lpstr>Thank you</vt:lpstr>
    </vt:vector>
  </TitlesOfParts>
  <Company>Children's Hospital, Boston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Title</dc:title>
  <dc:creator>Noble, Elizabeth</dc:creator>
  <cp:lastModifiedBy>Sara Singer</cp:lastModifiedBy>
  <cp:revision>235</cp:revision>
  <cp:lastPrinted>2015-11-04T00:54:13Z</cp:lastPrinted>
  <dcterms:created xsi:type="dcterms:W3CDTF">2015-09-13T16:43:38Z</dcterms:created>
  <dcterms:modified xsi:type="dcterms:W3CDTF">2016-03-09T22:27:17Z</dcterms:modified>
</cp:coreProperties>
</file>